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handoutMasterIdLst>
    <p:handoutMasterId r:id="rId24"/>
  </p:handoutMasterIdLst>
  <p:sldIdLst>
    <p:sldId id="259" r:id="rId2"/>
    <p:sldId id="263" r:id="rId3"/>
    <p:sldId id="284" r:id="rId4"/>
    <p:sldId id="285" r:id="rId5"/>
    <p:sldId id="286" r:id="rId6"/>
    <p:sldId id="296" r:id="rId7"/>
    <p:sldId id="271" r:id="rId8"/>
    <p:sldId id="297" r:id="rId9"/>
    <p:sldId id="298" r:id="rId10"/>
    <p:sldId id="287" r:id="rId11"/>
    <p:sldId id="299" r:id="rId12"/>
    <p:sldId id="288" r:id="rId13"/>
    <p:sldId id="289" r:id="rId14"/>
    <p:sldId id="307" r:id="rId15"/>
    <p:sldId id="308" r:id="rId16"/>
    <p:sldId id="301" r:id="rId17"/>
    <p:sldId id="303" r:id="rId18"/>
    <p:sldId id="304" r:id="rId19"/>
    <p:sldId id="305" r:id="rId20"/>
    <p:sldId id="306" r:id="rId21"/>
    <p:sldId id="300" r:id="rId2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2" d="100"/>
          <a:sy n="52" d="100"/>
        </p:scale>
        <p:origin x="-1042" y="2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9B3844A2-75D0-4812-A754-F9AE8D45E9D0}" type="datetimeFigureOut">
              <a:rPr lang="en-US"/>
              <a:pPr>
                <a:defRPr/>
              </a:pPr>
              <a:t>2/6/2015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9B2F0943-0038-455F-ACEA-C66CF982728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68728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909058FD-68D1-4BC5-BA08-B60F3D4F84F6}" type="datetimeFigureOut">
              <a:rPr lang="en-US"/>
              <a:pPr>
                <a:defRPr/>
              </a:pPr>
              <a:t>2/6/2015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C16CE00-58DE-4769-9CB3-B2FA82E6CC2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571488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b="1" smtClean="0"/>
          </a:p>
        </p:txBody>
      </p:sp>
      <p:sp>
        <p:nvSpPr>
          <p:cNvPr id="2867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2A97FFB-E54A-4A7E-9CBF-AD96BD6BF140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1F9E6-F0AC-4E2A-8B93-7AFC7859D5D6}" type="datetimeFigureOut">
              <a:rPr lang="en-GB"/>
              <a:pPr>
                <a:defRPr/>
              </a:pPr>
              <a:t>06/02/2015</a:t>
            </a:fld>
            <a:endParaRPr lang="en-GB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9BA816-439F-4F8E-8208-126A16DAC73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0DEEDA-BC99-4A01-AB54-4199585AFBCE}" type="datetimeFigureOut">
              <a:rPr lang="en-GB"/>
              <a:pPr>
                <a:defRPr/>
              </a:pPr>
              <a:t>06/02/2015</a:t>
            </a:fld>
            <a:endParaRPr lang="en-GB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A9D874-E52A-4458-8A1F-40B35ADEF5F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2EBCF2-C350-4091-B0B1-DBA55586AE7F}" type="datetimeFigureOut">
              <a:rPr lang="en-GB"/>
              <a:pPr>
                <a:defRPr/>
              </a:pPr>
              <a:t>06/02/2015</a:t>
            </a:fld>
            <a:endParaRPr lang="en-GB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2DB0B1-D079-44C4-8FC2-2F55F0780B0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5CDDFE-1824-4E00-8662-4E385522BD9E}" type="datetimeFigureOut">
              <a:rPr lang="en-GB"/>
              <a:pPr>
                <a:defRPr/>
              </a:pPr>
              <a:t>06/02/2015</a:t>
            </a:fld>
            <a:endParaRPr lang="en-GB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04F822-FD65-44F1-98A8-16BCD935175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5F8B48-AE13-487C-AF89-8F8928C6242E}" type="datetimeFigureOut">
              <a:rPr lang="en-GB"/>
              <a:pPr>
                <a:defRPr/>
              </a:pPr>
              <a:t>06/02/2015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09A43C-C460-499B-8E2D-7507C7B0E49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5F4D62-25FE-4A0F-9844-6393572FFB98}" type="datetimeFigureOut">
              <a:rPr lang="en-GB"/>
              <a:pPr>
                <a:defRPr/>
              </a:pPr>
              <a:t>06/02/2015</a:t>
            </a:fld>
            <a:endParaRPr lang="en-GB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6516F9-4615-4D0F-8C9D-5B0BD16728B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2CF242-1D03-44F3-8DAE-ACE82D603881}" type="datetimeFigureOut">
              <a:rPr lang="en-GB"/>
              <a:pPr>
                <a:defRPr/>
              </a:pPr>
              <a:t>06/02/2015</a:t>
            </a:fld>
            <a:endParaRPr lang="en-GB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C82D13-1B1F-4F64-A0AB-4D9CC529723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1FE18B-F434-46AF-B7F0-D68901370E7B}" type="datetimeFigureOut">
              <a:rPr lang="en-GB"/>
              <a:pPr>
                <a:defRPr/>
              </a:pPr>
              <a:t>06/02/2015</a:t>
            </a:fld>
            <a:endParaRPr lang="en-GB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D49D76-DCE3-4034-9ECC-59CC1186728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1AA3C4-BD67-43CC-916B-2B30A6209E16}" type="datetimeFigureOut">
              <a:rPr lang="en-GB"/>
              <a:pPr>
                <a:defRPr/>
              </a:pPr>
              <a:t>06/02/2015</a:t>
            </a:fld>
            <a:endParaRPr lang="en-GB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8ACB21-0747-43A2-86B2-BF0AA46CCDA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9AA50E-AF64-4A96-BC20-24528A1B391B}" type="datetimeFigureOut">
              <a:rPr lang="en-GB"/>
              <a:pPr>
                <a:defRPr/>
              </a:pPr>
              <a:t>06/02/2015</a:t>
            </a:fld>
            <a:endParaRPr lang="en-GB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43877F-4B97-46FB-B371-9C021D8F9F9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ight Triangle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253F34-D120-494C-AFD4-38BC969BF026}" type="datetimeFigureOut">
              <a:rPr lang="en-GB"/>
              <a:pPr>
                <a:defRPr/>
              </a:pPr>
              <a:t>06/02/2015</a:t>
            </a:fld>
            <a:endParaRPr lang="en-GB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DED895-C5E8-45B8-8502-03AA2C0B988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2B9263A-1B0B-4778-932B-386603F0A1F4}" type="datetimeFigureOut">
              <a:rPr lang="en-GB"/>
              <a:pPr>
                <a:defRPr/>
              </a:pPr>
              <a:t>06/02/2015</a:t>
            </a:fld>
            <a:endParaRPr lang="en-GB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C02D9DA-11C5-4AFC-8E37-59546AC95DD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4" r:id="rId2"/>
    <p:sldLayoutId id="2147483673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4" r:id="rId9"/>
    <p:sldLayoutId id="2147483670" r:id="rId10"/>
    <p:sldLayoutId id="2147483671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85786" y="642918"/>
            <a:ext cx="7776864" cy="14465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</a:rPr>
              <a:t>HAEMOGLOBIN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55650" y="2060575"/>
            <a:ext cx="7920038" cy="3197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/>
            <a:r>
              <a:rPr lang="en-GB" sz="2400" b="1">
                <a:latin typeface="Calibri" pitchFamily="34" charset="0"/>
              </a:rPr>
              <a:t>Lesson Objectives: </a:t>
            </a:r>
          </a:p>
          <a:p>
            <a:pPr marL="342900" indent="-342900">
              <a:buFontTx/>
              <a:buAutoNum type="arabicPeriod"/>
            </a:pPr>
            <a:endParaRPr lang="en-GB" sz="2400">
              <a:latin typeface="Calibri" pitchFamily="34" charset="0"/>
            </a:endParaRPr>
          </a:p>
          <a:p>
            <a:pPr marL="342900" indent="-342900">
              <a:buFontTx/>
              <a:buAutoNum type="arabicPeriod"/>
            </a:pPr>
            <a:r>
              <a:rPr lang="en-GB" sz="2400">
                <a:latin typeface="Calibri" pitchFamily="34" charset="0"/>
              </a:rPr>
              <a:t>Describe the role of haemoglobin in carrying oxygen and carbon dioxide</a:t>
            </a:r>
          </a:p>
          <a:p>
            <a:pPr marL="342900" indent="-342900"/>
            <a:r>
              <a:rPr lang="en-GB" sz="2400">
                <a:latin typeface="Calibri" pitchFamily="34" charset="0"/>
              </a:rPr>
              <a:t> </a:t>
            </a:r>
          </a:p>
          <a:p>
            <a:pPr marL="342900" indent="-342900"/>
            <a:r>
              <a:rPr lang="en-GB" sz="2400">
                <a:latin typeface="Calibri" pitchFamily="34" charset="0"/>
              </a:rPr>
              <a:t>2.	Explain the significance of the different affinities of foetal haemoglobin and adult haemoglobin for oxygen. </a:t>
            </a:r>
          </a:p>
          <a:p>
            <a:pPr marL="342900" indent="-342900">
              <a:buFontTx/>
              <a:buAutoNum type="arabicPeriod"/>
            </a:pPr>
            <a:endParaRPr lang="en-GB">
              <a:latin typeface="Calibri" pitchFamily="34" charset="0"/>
            </a:endParaRPr>
          </a:p>
          <a:p>
            <a:pPr marL="342900" indent="-342900">
              <a:buFontTx/>
              <a:buAutoNum type="arabicPeriod"/>
            </a:pPr>
            <a:endParaRPr lang="en-GB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42910" y="500042"/>
            <a:ext cx="7776864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</a:rPr>
              <a:t>Oxygen Dissociation Curve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716463" y="1412875"/>
            <a:ext cx="4141787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914400" lvl="1" indent="-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000" dirty="0">
                <a:latin typeface="+mj-lt"/>
              </a:rPr>
              <a:t/>
            </a:r>
            <a:br>
              <a:rPr lang="en-GB" sz="2000" dirty="0">
                <a:latin typeface="+mj-lt"/>
              </a:rPr>
            </a:br>
            <a:endParaRPr lang="en-GB" sz="2000" dirty="0">
              <a:latin typeface="+mj-lt"/>
            </a:endParaRPr>
          </a:p>
        </p:txBody>
      </p:sp>
      <p:pic>
        <p:nvPicPr>
          <p:cNvPr id="2457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1844675"/>
            <a:ext cx="4364037" cy="352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4500563" y="1500188"/>
            <a:ext cx="4357687" cy="47085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2000" dirty="0">
                <a:latin typeface="+mj-lt"/>
              </a:rPr>
              <a:t>S-Shaped curve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2000" dirty="0">
              <a:latin typeface="+mj-lt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2000" dirty="0">
                <a:latin typeface="+mj-lt"/>
              </a:rPr>
              <a:t>‘% </a:t>
            </a:r>
            <a:r>
              <a:rPr lang="en-GB" sz="2000" dirty="0" err="1">
                <a:latin typeface="+mj-lt"/>
              </a:rPr>
              <a:t>Hb</a:t>
            </a:r>
            <a:r>
              <a:rPr lang="en-GB" sz="2000" dirty="0">
                <a:latin typeface="+mj-lt"/>
              </a:rPr>
              <a:t> Saturation with oxygen’ is </a:t>
            </a:r>
            <a:r>
              <a:rPr lang="en-GB" sz="2000" b="1" u="sng" dirty="0">
                <a:latin typeface="+mj-lt"/>
              </a:rPr>
              <a:t>not</a:t>
            </a:r>
            <a:r>
              <a:rPr lang="en-GB" sz="2000" dirty="0">
                <a:latin typeface="+mj-lt"/>
              </a:rPr>
              <a:t> directly proportionate to ‘pO</a:t>
            </a:r>
            <a:r>
              <a:rPr lang="en-GB" sz="1400" dirty="0">
                <a:latin typeface="+mj-lt"/>
              </a:rPr>
              <a:t>2</a:t>
            </a:r>
            <a:r>
              <a:rPr lang="en-GB" sz="2000" dirty="0">
                <a:latin typeface="+mj-lt"/>
              </a:rPr>
              <a:t>’</a:t>
            </a:r>
            <a:br>
              <a:rPr lang="en-GB" sz="2000" dirty="0">
                <a:latin typeface="+mj-lt"/>
              </a:rPr>
            </a:br>
            <a:endParaRPr lang="en-GB" sz="2000" dirty="0">
              <a:latin typeface="+mj-lt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2000" dirty="0">
                <a:latin typeface="+mj-lt"/>
              </a:rPr>
              <a:t>It is very difficult to achieve 100% saturation of haemoglobin </a:t>
            </a:r>
            <a:br>
              <a:rPr lang="en-GB" sz="2000" dirty="0">
                <a:latin typeface="+mj-lt"/>
              </a:rPr>
            </a:br>
            <a:endParaRPr lang="en-GB" sz="2000" dirty="0">
              <a:latin typeface="+mj-lt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2000" dirty="0">
                <a:latin typeface="+mj-lt"/>
              </a:rPr>
              <a:t>The conformation of the haemoglobin molecule changes as oxygen molecules become associated with it. This changes haemoglobin’s ability to associate with further oxygen molecules. </a:t>
            </a:r>
            <a:br>
              <a:rPr lang="en-GB" sz="2000" dirty="0">
                <a:latin typeface="+mj-lt"/>
              </a:rPr>
            </a:br>
            <a:endParaRPr lang="en-GB" sz="20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42910" y="500042"/>
            <a:ext cx="7776864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</a:rPr>
              <a:t>Oxygen Dissociation Curve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716463" y="1412875"/>
            <a:ext cx="4141787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914400" lvl="1" indent="-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000" dirty="0">
                <a:latin typeface="+mj-lt"/>
              </a:rPr>
              <a:t/>
            </a:r>
            <a:br>
              <a:rPr lang="en-GB" sz="2000" dirty="0">
                <a:latin typeface="+mj-lt"/>
              </a:rPr>
            </a:br>
            <a:endParaRPr lang="en-GB" sz="2000" dirty="0"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56100" y="1533525"/>
            <a:ext cx="4502150" cy="53244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2000" dirty="0">
                <a:latin typeface="+mj-lt"/>
              </a:rPr>
              <a:t>After the first oxygen molecule associates, the conformation of the haemoglobin changes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2000" dirty="0">
              <a:latin typeface="+mj-lt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2000" dirty="0">
                <a:latin typeface="+mj-lt"/>
              </a:rPr>
              <a:t>Conformational change makes it easier for the 2</a:t>
            </a:r>
            <a:r>
              <a:rPr lang="en-GB" sz="2000" baseline="30000" dirty="0">
                <a:latin typeface="+mj-lt"/>
              </a:rPr>
              <a:t>nd</a:t>
            </a:r>
            <a:r>
              <a:rPr lang="en-GB" sz="2000" dirty="0">
                <a:latin typeface="+mj-lt"/>
              </a:rPr>
              <a:t> and 3</a:t>
            </a:r>
            <a:r>
              <a:rPr lang="en-GB" sz="2000" baseline="30000" dirty="0">
                <a:latin typeface="+mj-lt"/>
              </a:rPr>
              <a:t>rd</a:t>
            </a:r>
            <a:r>
              <a:rPr lang="en-GB" sz="2000" dirty="0">
                <a:latin typeface="+mj-lt"/>
              </a:rPr>
              <a:t> oxygen molecules to associate </a:t>
            </a:r>
            <a:br>
              <a:rPr lang="en-GB" sz="2000" dirty="0">
                <a:latin typeface="+mj-lt"/>
              </a:rPr>
            </a:br>
            <a:endParaRPr lang="en-GB" sz="2000" dirty="0">
              <a:latin typeface="+mj-lt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2000" dirty="0">
                <a:latin typeface="+mj-lt"/>
              </a:rPr>
              <a:t>It is difficult to associate a 4</a:t>
            </a:r>
            <a:r>
              <a:rPr lang="en-GB" sz="2000" baseline="30000" dirty="0">
                <a:latin typeface="+mj-lt"/>
              </a:rPr>
              <a:t>th</a:t>
            </a:r>
            <a:r>
              <a:rPr lang="en-GB" sz="2000" dirty="0">
                <a:latin typeface="+mj-lt"/>
              </a:rPr>
              <a:t> oxygen molecule.  This is because the haemoglobin molecule becomes ‘full’</a:t>
            </a:r>
            <a:br>
              <a:rPr lang="en-GB" sz="2000" dirty="0">
                <a:latin typeface="+mj-lt"/>
              </a:rPr>
            </a:br>
            <a:endParaRPr lang="en-GB" sz="2000" dirty="0">
              <a:latin typeface="+mj-lt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2000" dirty="0">
                <a:latin typeface="+mj-lt"/>
              </a:rPr>
              <a:t>This is why the curve plateaus below 100%  </a:t>
            </a:r>
            <a:br>
              <a:rPr lang="en-GB" sz="2000" dirty="0">
                <a:latin typeface="+mj-lt"/>
              </a:rPr>
            </a:br>
            <a:endParaRPr lang="en-GB" sz="2000" dirty="0">
              <a:latin typeface="+mj-lt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sz="2000" dirty="0">
              <a:latin typeface="+mj-lt"/>
            </a:endParaRPr>
          </a:p>
        </p:txBody>
      </p:sp>
      <p:pic>
        <p:nvPicPr>
          <p:cNvPr id="2560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2060575"/>
            <a:ext cx="4273550" cy="3252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42910" y="500042"/>
            <a:ext cx="7776864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</a:rPr>
              <a:t>Oxygen Dissociation Curve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716463" y="2997200"/>
            <a:ext cx="4141787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GB" sz="2000" dirty="0">
                <a:latin typeface="+mj-lt"/>
              </a:rPr>
              <a:t>Explain the changes ‘A’ and ‘B’ </a:t>
            </a:r>
            <a:br>
              <a:rPr lang="en-GB" sz="2000" dirty="0">
                <a:latin typeface="+mj-lt"/>
              </a:rPr>
            </a:br>
            <a:endParaRPr lang="en-GB" sz="2000" dirty="0">
              <a:latin typeface="+mj-lt"/>
            </a:endParaRPr>
          </a:p>
        </p:txBody>
      </p:sp>
      <p:pic>
        <p:nvPicPr>
          <p:cNvPr id="2662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1844675"/>
            <a:ext cx="4364037" cy="352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042988" y="4149725"/>
            <a:ext cx="649287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>
                <a:latin typeface="+mj-lt"/>
              </a:rPr>
              <a:t>A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979613" y="2852738"/>
            <a:ext cx="792162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>
                <a:latin typeface="+mj-lt"/>
              </a:rPr>
              <a:t>B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42910" y="500042"/>
            <a:ext cx="7776864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</a:rPr>
              <a:t>Foetal</a:t>
            </a:r>
            <a:r>
              <a:rPr lang="en-US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</a:rPr>
              <a:t> </a:t>
            </a:r>
            <a:r>
              <a:rPr lang="en-US" sz="54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</a:rPr>
              <a:t>Haemoglobin</a:t>
            </a:r>
            <a:r>
              <a:rPr lang="en-US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</a:rPr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076825" y="1412875"/>
            <a:ext cx="3781425" cy="62484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2000" dirty="0">
                <a:latin typeface="+mj-lt"/>
              </a:rPr>
              <a:t>In pregnancy, foetal and maternal blood is kept separate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sz="2000" dirty="0">
              <a:latin typeface="+mj-lt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2000" dirty="0">
                <a:latin typeface="+mj-lt"/>
              </a:rPr>
              <a:t>To get oxygen from maternal to foetal blood, foetal haemoglobin needs a stronger affinity for oxygen than maternal haemoglobin</a:t>
            </a:r>
            <a:br>
              <a:rPr lang="en-GB" sz="2000" dirty="0">
                <a:latin typeface="+mj-lt"/>
              </a:rPr>
            </a:br>
            <a:endParaRPr lang="en-GB" sz="2000" dirty="0">
              <a:latin typeface="+mj-lt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2000" dirty="0">
                <a:latin typeface="+mj-lt"/>
              </a:rPr>
              <a:t>Comparatively, foetal haemoglobin oxygen dissociation curves are to the left of adult curves – their stronger O</a:t>
            </a:r>
            <a:r>
              <a:rPr lang="en-GB" sz="1400" dirty="0">
                <a:latin typeface="+mj-lt"/>
              </a:rPr>
              <a:t>2 </a:t>
            </a:r>
            <a:r>
              <a:rPr lang="en-GB" sz="2000" dirty="0">
                <a:latin typeface="+mj-lt"/>
              </a:rPr>
              <a:t>affinity means they can become saturated at lower pO</a:t>
            </a:r>
            <a:r>
              <a:rPr lang="en-GB" sz="1400" dirty="0">
                <a:latin typeface="+mj-lt"/>
              </a:rPr>
              <a:t>2</a:t>
            </a:r>
            <a:r>
              <a:rPr lang="en-GB" sz="2000" dirty="0">
                <a:latin typeface="+mj-lt"/>
              </a:rPr>
              <a:t/>
            </a:r>
            <a:br>
              <a:rPr lang="en-GB" sz="2000" dirty="0">
                <a:latin typeface="+mj-lt"/>
              </a:rPr>
            </a:br>
            <a:endParaRPr lang="en-GB" sz="2000" dirty="0">
              <a:latin typeface="+mj-lt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000" dirty="0">
                <a:latin typeface="+mj-lt"/>
              </a:rPr>
              <a:t/>
            </a:r>
            <a:br>
              <a:rPr lang="en-GB" sz="2000" dirty="0">
                <a:latin typeface="+mj-lt"/>
              </a:rPr>
            </a:br>
            <a:endParaRPr lang="en-GB" sz="2000" dirty="0">
              <a:latin typeface="+mj-lt"/>
            </a:endParaRPr>
          </a:p>
        </p:txBody>
      </p:sp>
      <p:pic>
        <p:nvPicPr>
          <p:cNvPr id="27651" name="Picture 2" descr="http://click4biology.info/c4b/H/images/H6/foetal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1484313"/>
            <a:ext cx="4779963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85786" y="642918"/>
            <a:ext cx="7776864" cy="14465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</a:rPr>
              <a:t>HAEMOGLOBIN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55650" y="2060575"/>
            <a:ext cx="7920038" cy="3197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/>
            <a:r>
              <a:rPr lang="en-GB" sz="2400" b="1">
                <a:latin typeface="Calibri" pitchFamily="34" charset="0"/>
              </a:rPr>
              <a:t>Lesson Objectives: </a:t>
            </a:r>
          </a:p>
          <a:p>
            <a:pPr marL="342900" indent="-342900">
              <a:buFontTx/>
              <a:buAutoNum type="arabicPeriod"/>
            </a:pPr>
            <a:endParaRPr lang="en-GB" sz="2400">
              <a:latin typeface="Calibri" pitchFamily="34" charset="0"/>
            </a:endParaRPr>
          </a:p>
          <a:p>
            <a:pPr marL="342900" indent="-342900">
              <a:buFontTx/>
              <a:buAutoNum type="arabicPeriod"/>
            </a:pPr>
            <a:r>
              <a:rPr lang="en-GB" sz="2400">
                <a:latin typeface="Calibri" pitchFamily="34" charset="0"/>
              </a:rPr>
              <a:t>Describe the role of haemoglobin in carrying oxygen and carbon dioxide</a:t>
            </a:r>
          </a:p>
          <a:p>
            <a:pPr marL="342900" indent="-342900"/>
            <a:r>
              <a:rPr lang="en-GB" sz="2400">
                <a:latin typeface="Calibri" pitchFamily="34" charset="0"/>
              </a:rPr>
              <a:t> </a:t>
            </a:r>
          </a:p>
          <a:p>
            <a:pPr marL="342900" indent="-342900"/>
            <a:r>
              <a:rPr lang="en-GB" sz="2400">
                <a:latin typeface="Calibri" pitchFamily="34" charset="0"/>
              </a:rPr>
              <a:t>2.	Explain the significance of the different affinities of foetal haemoglobin and adult haemoglobin for oxygen. </a:t>
            </a:r>
          </a:p>
          <a:p>
            <a:pPr marL="342900" indent="-342900">
              <a:buFontTx/>
              <a:buAutoNum type="arabicPeriod"/>
            </a:pPr>
            <a:endParaRPr lang="en-GB">
              <a:latin typeface="Calibri" pitchFamily="34" charset="0"/>
            </a:endParaRPr>
          </a:p>
          <a:p>
            <a:pPr marL="342900" indent="-342900">
              <a:buFontTx/>
              <a:buAutoNum type="arabicPeriod"/>
            </a:pPr>
            <a:endParaRPr lang="en-GB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642918"/>
            <a:ext cx="9144000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</a:rPr>
              <a:t>HAEMOGLOBIN (2) </a:t>
            </a:r>
            <a:endParaRPr lang="en-US" sz="8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55650" y="2060575"/>
            <a:ext cx="7920038" cy="36009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/>
            <a:r>
              <a:rPr lang="en-GB" sz="2400" b="1" dirty="0">
                <a:latin typeface="Calibri" pitchFamily="34" charset="0"/>
              </a:rPr>
              <a:t>Lesson Objectives: </a:t>
            </a:r>
          </a:p>
          <a:p>
            <a:pPr marL="342900" indent="-342900">
              <a:buFontTx/>
              <a:buAutoNum type="arabicPeriod"/>
            </a:pPr>
            <a:endParaRPr lang="en-GB" sz="2400" dirty="0">
              <a:latin typeface="Calibri" pitchFamily="34" charset="0"/>
            </a:endParaRPr>
          </a:p>
          <a:p>
            <a:pPr marL="342900" indent="-342900">
              <a:buFontTx/>
              <a:buAutoNum type="arabicPeriod"/>
            </a:pPr>
            <a:r>
              <a:rPr lang="en-GB" sz="2400" dirty="0" smtClean="0">
                <a:latin typeface="Calibri" pitchFamily="34" charset="0"/>
              </a:rPr>
              <a:t>Describe and explain the significance of the dissociation curves of adult </a:t>
            </a:r>
            <a:r>
              <a:rPr lang="en-GB" sz="2400" dirty="0" err="1" smtClean="0">
                <a:latin typeface="Calibri" pitchFamily="34" charset="0"/>
              </a:rPr>
              <a:t>oxyhaemoglobin</a:t>
            </a:r>
            <a:r>
              <a:rPr lang="en-GB" sz="2400" dirty="0" smtClean="0">
                <a:latin typeface="Calibri" pitchFamily="34" charset="0"/>
              </a:rPr>
              <a:t> at different carbon dioxide levels (the Bohr effect). </a:t>
            </a:r>
            <a:endParaRPr lang="en-GB" sz="2400" dirty="0">
              <a:latin typeface="Calibri" pitchFamily="34" charset="0"/>
            </a:endParaRPr>
          </a:p>
          <a:p>
            <a:pPr marL="342900" indent="-342900"/>
            <a:r>
              <a:rPr lang="en-GB" sz="2400" dirty="0">
                <a:latin typeface="Calibri" pitchFamily="34" charset="0"/>
              </a:rPr>
              <a:t> </a:t>
            </a:r>
          </a:p>
          <a:p>
            <a:pPr marL="342900" indent="-342900"/>
            <a:r>
              <a:rPr lang="en-GB" sz="2400" dirty="0">
                <a:latin typeface="Calibri" pitchFamily="34" charset="0"/>
              </a:rPr>
              <a:t>2.	</a:t>
            </a:r>
            <a:r>
              <a:rPr lang="en-GB" sz="2400" dirty="0" smtClean="0">
                <a:latin typeface="Calibri" pitchFamily="34" charset="0"/>
              </a:rPr>
              <a:t>Explain the significance of the different affinities of foetal haemoglobin and adult haemoglobin for oxygen. </a:t>
            </a:r>
            <a:endParaRPr lang="en-GB" sz="2400" dirty="0">
              <a:latin typeface="Calibri" pitchFamily="34" charset="0"/>
            </a:endParaRPr>
          </a:p>
          <a:p>
            <a:pPr marL="342900" indent="-342900">
              <a:buFontTx/>
              <a:buAutoNum type="arabicPeriod"/>
            </a:pPr>
            <a:endParaRPr lang="en-GB" dirty="0">
              <a:latin typeface="Calibri" pitchFamily="34" charset="0"/>
            </a:endParaRPr>
          </a:p>
          <a:p>
            <a:pPr marL="342900" indent="-342900">
              <a:buFontTx/>
              <a:buAutoNum type="arabicPeriod"/>
            </a:pPr>
            <a:endParaRPr lang="en-GB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42910" y="500042"/>
            <a:ext cx="7776864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</a:rPr>
              <a:t>Carbon Dioxide Transport</a:t>
            </a:r>
            <a:endParaRPr lang="en-US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16463" y="1412875"/>
            <a:ext cx="4141787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914400" lvl="1" indent="-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000" dirty="0">
                <a:latin typeface="+mj-lt"/>
              </a:rPr>
              <a:t/>
            </a:r>
            <a:br>
              <a:rPr lang="en-GB" sz="2000" dirty="0">
                <a:latin typeface="+mj-lt"/>
              </a:rPr>
            </a:br>
            <a:endParaRPr lang="en-GB" sz="2000" dirty="0"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86248" y="2214554"/>
            <a:ext cx="4502150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2000" dirty="0" smtClean="0">
                <a:latin typeface="+mj-lt"/>
              </a:rPr>
              <a:t>Carbon dioxide is transported through the circulatory system in 3 ways: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2000" dirty="0" smtClean="0">
              <a:latin typeface="+mj-lt"/>
            </a:endParaRPr>
          </a:p>
          <a:p>
            <a:pPr marL="914400" lvl="1" indent="-4572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GB" sz="2000" dirty="0" smtClean="0">
                <a:latin typeface="+mj-lt"/>
              </a:rPr>
              <a:t>Dissolved in plasma (5%)</a:t>
            </a:r>
          </a:p>
          <a:p>
            <a:pPr marL="914400" lvl="1" indent="-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2000" dirty="0" smtClean="0">
              <a:latin typeface="+mj-lt"/>
            </a:endParaRPr>
          </a:p>
          <a:p>
            <a:pPr marL="914400" lvl="1" indent="-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000" dirty="0" smtClean="0">
                <a:latin typeface="+mj-lt"/>
              </a:rPr>
              <a:t>2.	Associated with </a:t>
            </a:r>
            <a:r>
              <a:rPr lang="en-GB" sz="2000" dirty="0" err="1" smtClean="0">
                <a:latin typeface="+mj-lt"/>
              </a:rPr>
              <a:t>Hb</a:t>
            </a:r>
            <a:r>
              <a:rPr lang="en-GB" sz="2000" dirty="0" smtClean="0">
                <a:latin typeface="+mj-lt"/>
              </a:rPr>
              <a:t> to form </a:t>
            </a:r>
            <a:r>
              <a:rPr lang="en-GB" sz="2000" dirty="0" err="1" smtClean="0">
                <a:latin typeface="+mj-lt"/>
              </a:rPr>
              <a:t>carbaminohaemoglobin</a:t>
            </a:r>
            <a:r>
              <a:rPr lang="en-GB" sz="2000" dirty="0" smtClean="0">
                <a:latin typeface="+mj-lt"/>
              </a:rPr>
              <a:t> (10%)</a:t>
            </a:r>
            <a:r>
              <a:rPr lang="en-GB" sz="2000" dirty="0">
                <a:latin typeface="+mj-lt"/>
              </a:rPr>
              <a:t/>
            </a:r>
            <a:br>
              <a:rPr lang="en-GB" sz="2000" dirty="0">
                <a:latin typeface="+mj-lt"/>
              </a:rPr>
            </a:br>
            <a:endParaRPr lang="en-GB" sz="2000" dirty="0">
              <a:latin typeface="+mj-lt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sz="2000" dirty="0">
              <a:latin typeface="+mj-lt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714488"/>
            <a:ext cx="3695481" cy="4248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42910" y="500042"/>
            <a:ext cx="7776864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</a:rPr>
              <a:t>CO</a:t>
            </a:r>
            <a:r>
              <a:rPr lang="en-US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</a:rPr>
              <a:t>2</a:t>
            </a:r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</a:rPr>
              <a:t> Transport – 3</a:t>
            </a:r>
            <a:r>
              <a:rPr lang="en-US" sz="5400" b="1" baseline="30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</a:rPr>
              <a:t>rd</a:t>
            </a:r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</a:rPr>
              <a:t> Way</a:t>
            </a:r>
            <a:endParaRPr lang="en-US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16463" y="1412875"/>
            <a:ext cx="4141787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914400" lvl="1" indent="-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000" dirty="0">
                <a:latin typeface="+mj-lt"/>
              </a:rPr>
              <a:t/>
            </a:r>
            <a:br>
              <a:rPr lang="en-GB" sz="2000" dirty="0">
                <a:latin typeface="+mj-lt"/>
              </a:rPr>
            </a:br>
            <a:endParaRPr lang="en-GB" sz="2000" dirty="0"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86248" y="1428736"/>
            <a:ext cx="4502150" cy="59290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000" b="1" u="sng" dirty="0" smtClean="0">
                <a:latin typeface="+mj-lt"/>
              </a:rPr>
              <a:t>85% of CO</a:t>
            </a:r>
            <a:r>
              <a:rPr lang="en-GB" sz="1200" b="1" u="sng" dirty="0" smtClean="0"/>
              <a:t>2</a:t>
            </a:r>
            <a:r>
              <a:rPr lang="en-GB" b="1" u="sng" dirty="0" smtClean="0"/>
              <a:t> is transported as hydrogen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u="sng" dirty="0" smtClean="0"/>
              <a:t>carbonate ions. </a:t>
            </a:r>
            <a:endParaRPr lang="en-GB" sz="2000" b="1" u="sng" dirty="0" smtClean="0">
              <a:latin typeface="+mj-lt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2000" dirty="0" smtClean="0">
              <a:latin typeface="+mj-lt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2000" dirty="0" smtClean="0">
                <a:latin typeface="+mj-lt"/>
              </a:rPr>
              <a:t>CO</a:t>
            </a:r>
            <a:r>
              <a:rPr lang="en-GB" sz="1400" dirty="0" smtClean="0">
                <a:latin typeface="+mj-lt"/>
              </a:rPr>
              <a:t>2 </a:t>
            </a:r>
            <a:r>
              <a:rPr lang="en-GB" sz="2000" dirty="0" smtClean="0">
                <a:latin typeface="+mj-lt"/>
              </a:rPr>
              <a:t>dissolves in water to form carbonic acid </a:t>
            </a:r>
            <a:r>
              <a:rPr lang="en-GB" sz="1700" dirty="0" smtClean="0">
                <a:latin typeface="+mj-lt"/>
              </a:rPr>
              <a:t>(carbonic </a:t>
            </a:r>
            <a:r>
              <a:rPr lang="en-GB" sz="1700" dirty="0" err="1" smtClean="0">
                <a:latin typeface="+mj-lt"/>
              </a:rPr>
              <a:t>anhydrase</a:t>
            </a:r>
            <a:r>
              <a:rPr lang="en-GB" sz="1700" dirty="0" smtClean="0">
                <a:latin typeface="+mj-lt"/>
              </a:rPr>
              <a:t> catalyst) </a:t>
            </a:r>
            <a:r>
              <a:rPr lang="en-GB" sz="2000" dirty="0" smtClean="0">
                <a:latin typeface="+mj-lt"/>
              </a:rPr>
              <a:t/>
            </a:r>
            <a:br>
              <a:rPr lang="en-GB" sz="2000" dirty="0" smtClean="0">
                <a:latin typeface="+mj-lt"/>
              </a:rPr>
            </a:br>
            <a:r>
              <a:rPr lang="en-GB" sz="2000" b="1" dirty="0" smtClean="0">
                <a:latin typeface="+mj-lt"/>
              </a:rPr>
              <a:t>CO</a:t>
            </a:r>
            <a:r>
              <a:rPr lang="en-GB" sz="1400" b="1" dirty="0" smtClean="0">
                <a:latin typeface="+mj-lt"/>
              </a:rPr>
              <a:t>2 </a:t>
            </a:r>
            <a:r>
              <a:rPr lang="en-GB" sz="2000" b="1" dirty="0" smtClean="0">
                <a:latin typeface="+mj-lt"/>
              </a:rPr>
              <a:t>+ H</a:t>
            </a:r>
            <a:r>
              <a:rPr lang="en-GB" sz="1400" b="1" dirty="0" smtClean="0">
                <a:latin typeface="+mj-lt"/>
              </a:rPr>
              <a:t>2</a:t>
            </a:r>
            <a:r>
              <a:rPr lang="en-GB" sz="2000" b="1" dirty="0" smtClean="0">
                <a:latin typeface="+mj-lt"/>
              </a:rPr>
              <a:t>O</a:t>
            </a:r>
            <a:r>
              <a:rPr lang="en-GB" sz="1400" b="1" dirty="0" smtClean="0">
                <a:latin typeface="+mj-lt"/>
              </a:rPr>
              <a:t> </a:t>
            </a:r>
            <a:r>
              <a:rPr lang="en-GB" sz="1400" b="1" dirty="0" smtClean="0">
                <a:latin typeface="+mj-lt"/>
                <a:sym typeface="Wingdings" pitchFamily="2" charset="2"/>
              </a:rPr>
              <a:t> </a:t>
            </a:r>
            <a:r>
              <a:rPr lang="en-GB" sz="2000" b="1" dirty="0" smtClean="0">
                <a:latin typeface="+mj-lt"/>
                <a:sym typeface="Wingdings" pitchFamily="2" charset="2"/>
              </a:rPr>
              <a:t>H</a:t>
            </a:r>
            <a:r>
              <a:rPr lang="en-GB" sz="1400" b="1" dirty="0" smtClean="0">
                <a:latin typeface="+mj-lt"/>
                <a:sym typeface="Wingdings" pitchFamily="2" charset="2"/>
              </a:rPr>
              <a:t>2</a:t>
            </a:r>
            <a:r>
              <a:rPr lang="en-GB" sz="2000" b="1" dirty="0" smtClean="0">
                <a:latin typeface="+mj-lt"/>
                <a:sym typeface="Wingdings" pitchFamily="2" charset="2"/>
              </a:rPr>
              <a:t>CO</a:t>
            </a:r>
            <a:r>
              <a:rPr lang="en-GB" sz="1400" b="1" dirty="0" smtClean="0">
                <a:latin typeface="+mj-lt"/>
                <a:sym typeface="Wingdings" pitchFamily="2" charset="2"/>
              </a:rPr>
              <a:t>3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400" dirty="0" smtClean="0">
              <a:latin typeface="+mj-lt"/>
              <a:sym typeface="Wingdings" pitchFamily="2" charset="2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2000" dirty="0" smtClean="0">
                <a:latin typeface="+mj-lt"/>
              </a:rPr>
              <a:t>Carbonic acid releases H</a:t>
            </a:r>
            <a:r>
              <a:rPr lang="en-GB" sz="2000" baseline="30000" dirty="0" smtClean="0">
                <a:latin typeface="+mj-lt"/>
              </a:rPr>
              <a:t>+</a:t>
            </a:r>
            <a:r>
              <a:rPr lang="en-GB" sz="2000" dirty="0" smtClean="0">
                <a:latin typeface="+mj-lt"/>
              </a:rPr>
              <a:t> protons (acid dissociation – chemistry)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000" dirty="0" smtClean="0">
                <a:latin typeface="+mj-lt"/>
              </a:rPr>
              <a:t>	 </a:t>
            </a:r>
            <a:r>
              <a:rPr lang="en-GB" sz="2000" b="1" dirty="0" smtClean="0">
                <a:latin typeface="+mj-lt"/>
                <a:sym typeface="Wingdings" pitchFamily="2" charset="2"/>
              </a:rPr>
              <a:t>H</a:t>
            </a:r>
            <a:r>
              <a:rPr lang="en-GB" sz="1400" b="1" dirty="0" smtClean="0">
                <a:latin typeface="+mj-lt"/>
                <a:sym typeface="Wingdings" pitchFamily="2" charset="2"/>
              </a:rPr>
              <a:t>2</a:t>
            </a:r>
            <a:r>
              <a:rPr lang="en-GB" sz="2000" b="1" dirty="0" smtClean="0">
                <a:latin typeface="+mj-lt"/>
                <a:sym typeface="Wingdings" pitchFamily="2" charset="2"/>
              </a:rPr>
              <a:t>CO</a:t>
            </a:r>
            <a:r>
              <a:rPr lang="en-GB" sz="1400" b="1" dirty="0" smtClean="0">
                <a:latin typeface="+mj-lt"/>
                <a:sym typeface="Wingdings" pitchFamily="2" charset="2"/>
              </a:rPr>
              <a:t>3 </a:t>
            </a:r>
            <a:r>
              <a:rPr lang="en-GB" sz="2000" b="1" dirty="0" smtClean="0">
                <a:latin typeface="+mj-lt"/>
                <a:sym typeface="Wingdings" pitchFamily="2" charset="2"/>
              </a:rPr>
              <a:t> HCO</a:t>
            </a:r>
            <a:r>
              <a:rPr lang="en-GB" sz="2000" b="1" baseline="-25000" dirty="0" smtClean="0">
                <a:latin typeface="+mj-lt"/>
                <a:sym typeface="Wingdings" pitchFamily="2" charset="2"/>
              </a:rPr>
              <a:t>3</a:t>
            </a:r>
            <a:r>
              <a:rPr lang="en-GB" sz="2000" b="1" baseline="30000" dirty="0" smtClean="0">
                <a:latin typeface="+mj-lt"/>
                <a:sym typeface="Wingdings" pitchFamily="2" charset="2"/>
              </a:rPr>
              <a:t>-</a:t>
            </a:r>
            <a:r>
              <a:rPr lang="en-GB" sz="2000" b="1" dirty="0" smtClean="0">
                <a:latin typeface="+mj-lt"/>
                <a:sym typeface="Wingdings" pitchFamily="2" charset="2"/>
              </a:rPr>
              <a:t> + H</a:t>
            </a:r>
            <a:r>
              <a:rPr lang="en-GB" sz="2000" b="1" baseline="30000" dirty="0" smtClean="0">
                <a:latin typeface="+mj-lt"/>
                <a:sym typeface="Wingdings" pitchFamily="2" charset="2"/>
              </a:rPr>
              <a:t>+</a:t>
            </a:r>
            <a:r>
              <a:rPr lang="en-GB" sz="2000" dirty="0" smtClean="0">
                <a:latin typeface="+mj-lt"/>
              </a:rPr>
              <a:t/>
            </a:r>
            <a:br>
              <a:rPr lang="en-GB" sz="2000" dirty="0" smtClean="0">
                <a:latin typeface="+mj-lt"/>
              </a:rPr>
            </a:br>
            <a:endParaRPr lang="en-GB" sz="2000" dirty="0" smtClean="0">
              <a:latin typeface="+mj-lt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2000" dirty="0" smtClean="0">
                <a:latin typeface="+mj-lt"/>
              </a:rPr>
              <a:t>HCO</a:t>
            </a:r>
            <a:r>
              <a:rPr lang="en-GB" sz="2000" baseline="-25000" dirty="0" smtClean="0">
                <a:latin typeface="+mj-lt"/>
              </a:rPr>
              <a:t>3</a:t>
            </a:r>
            <a:r>
              <a:rPr lang="en-GB" sz="2000" baseline="30000" dirty="0" smtClean="0">
                <a:latin typeface="+mj-lt"/>
              </a:rPr>
              <a:t>-</a:t>
            </a:r>
            <a:r>
              <a:rPr lang="en-GB" sz="2000" dirty="0" smtClean="0">
                <a:latin typeface="+mj-lt"/>
              </a:rPr>
              <a:t> ions diffuse out of the erythrocyte. </a:t>
            </a:r>
            <a:br>
              <a:rPr lang="en-GB" sz="2000" dirty="0" smtClean="0">
                <a:latin typeface="+mj-lt"/>
              </a:rPr>
            </a:br>
            <a:endParaRPr lang="en-GB" sz="2000" dirty="0" smtClean="0">
              <a:latin typeface="+mj-lt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2000" dirty="0" err="1" smtClean="0">
                <a:latin typeface="+mj-lt"/>
              </a:rPr>
              <a:t>Cl</a:t>
            </a:r>
            <a:r>
              <a:rPr lang="en-GB" sz="2000" baseline="30000" dirty="0" smtClean="0">
                <a:latin typeface="+mj-lt"/>
              </a:rPr>
              <a:t>-</a:t>
            </a:r>
            <a:r>
              <a:rPr lang="en-GB" sz="2000" dirty="0" smtClean="0">
                <a:latin typeface="+mj-lt"/>
              </a:rPr>
              <a:t> diffuse into the cell to balance the charge </a:t>
            </a:r>
            <a:r>
              <a:rPr lang="en-GB" sz="2000" dirty="0" smtClean="0">
                <a:latin typeface="+mj-lt"/>
                <a:sym typeface="Wingdings" pitchFamily="2" charset="2"/>
              </a:rPr>
              <a:t> </a:t>
            </a:r>
            <a:r>
              <a:rPr lang="en-GB" sz="2000" b="1" dirty="0" smtClean="0">
                <a:latin typeface="+mj-lt"/>
                <a:sym typeface="Wingdings" pitchFamily="2" charset="2"/>
              </a:rPr>
              <a:t>CHLORIDE SHIFT</a:t>
            </a:r>
            <a:r>
              <a:rPr lang="en-GB" sz="2000" dirty="0">
                <a:latin typeface="+mj-lt"/>
              </a:rPr>
              <a:t/>
            </a:r>
            <a:br>
              <a:rPr lang="en-GB" sz="2000" dirty="0">
                <a:latin typeface="+mj-lt"/>
              </a:rPr>
            </a:br>
            <a:endParaRPr lang="en-GB" sz="2000" dirty="0">
              <a:latin typeface="+mj-lt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sz="2000" dirty="0">
              <a:latin typeface="+mj-lt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2143116"/>
            <a:ext cx="4462405" cy="3609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42910" y="500042"/>
            <a:ext cx="7776864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</a:rPr>
              <a:t>CO</a:t>
            </a:r>
            <a:r>
              <a:rPr lang="en-US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</a:rPr>
              <a:t>2</a:t>
            </a:r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</a:rPr>
              <a:t> Transport – 3</a:t>
            </a:r>
            <a:r>
              <a:rPr lang="en-US" sz="5400" b="1" baseline="30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</a:rPr>
              <a:t>rd</a:t>
            </a:r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</a:rPr>
              <a:t> Way</a:t>
            </a:r>
            <a:endParaRPr lang="en-US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16463" y="1412875"/>
            <a:ext cx="4141787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914400" lvl="1" indent="-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000" dirty="0">
                <a:latin typeface="+mj-lt"/>
              </a:rPr>
              <a:t/>
            </a:r>
            <a:br>
              <a:rPr lang="en-GB" sz="2000" dirty="0">
                <a:latin typeface="+mj-lt"/>
              </a:rPr>
            </a:br>
            <a:endParaRPr lang="en-GB" sz="2000" dirty="0"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57686" y="1714488"/>
            <a:ext cx="4502150" cy="43088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000" b="1" u="sng" dirty="0" smtClean="0">
                <a:latin typeface="+mj-lt"/>
              </a:rPr>
              <a:t>Question 1: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000" i="1" dirty="0" smtClean="0">
                <a:latin typeface="+mj-lt"/>
              </a:rPr>
              <a:t>What will happen to the environment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000" i="1" dirty="0" smtClean="0">
                <a:latin typeface="+mj-lt"/>
              </a:rPr>
              <a:t>within the erythrocyte? 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2000" i="1" dirty="0" smtClean="0">
              <a:latin typeface="+mj-lt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2000" i="1" dirty="0" smtClean="0">
              <a:latin typeface="+mj-lt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2000" dirty="0" smtClean="0">
              <a:latin typeface="+mj-lt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2000" dirty="0" smtClean="0"/>
              <a:t>H</a:t>
            </a:r>
            <a:r>
              <a:rPr lang="en-GB" sz="2000" baseline="30000" dirty="0" smtClean="0"/>
              <a:t>+</a:t>
            </a:r>
            <a:r>
              <a:rPr lang="en-GB" sz="2000" dirty="0" smtClean="0"/>
              <a:t> ions will bind with the </a:t>
            </a:r>
            <a:r>
              <a:rPr lang="en-GB" sz="2000" dirty="0" err="1" smtClean="0"/>
              <a:t>Hb</a:t>
            </a:r>
            <a:r>
              <a:rPr lang="en-GB" sz="2000" dirty="0" smtClean="0"/>
              <a:t> to form </a:t>
            </a:r>
            <a:r>
              <a:rPr lang="en-GB" sz="2000" dirty="0" err="1" smtClean="0"/>
              <a:t>haemoglobinic</a:t>
            </a:r>
            <a:r>
              <a:rPr lang="en-GB" sz="2000" dirty="0" smtClean="0"/>
              <a:t> acid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2000" dirty="0" smtClean="0">
              <a:latin typeface="+mj-lt"/>
              <a:sym typeface="Wingdings" pitchFamily="2" charset="2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000" b="1" u="sng" dirty="0" smtClean="0">
                <a:latin typeface="+mj-lt"/>
              </a:rPr>
              <a:t>Question 2: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000" i="1" dirty="0" smtClean="0">
                <a:latin typeface="+mj-lt"/>
              </a:rPr>
              <a:t>If </a:t>
            </a:r>
            <a:r>
              <a:rPr lang="en-GB" sz="2000" i="1" dirty="0" err="1" smtClean="0">
                <a:latin typeface="+mj-lt"/>
              </a:rPr>
              <a:t>Hb</a:t>
            </a:r>
            <a:r>
              <a:rPr lang="en-GB" sz="2000" i="1" dirty="0" smtClean="0">
                <a:latin typeface="+mj-lt"/>
              </a:rPr>
              <a:t> is absorbing H+ ions, what can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000" i="1" dirty="0" smtClean="0">
                <a:latin typeface="+mj-lt"/>
              </a:rPr>
              <a:t>we say </a:t>
            </a:r>
            <a:r>
              <a:rPr lang="en-GB" sz="2000" i="1" dirty="0" err="1" smtClean="0">
                <a:latin typeface="+mj-lt"/>
              </a:rPr>
              <a:t>Hb</a:t>
            </a:r>
            <a:r>
              <a:rPr lang="en-GB" sz="2000" i="1" dirty="0" smtClean="0">
                <a:latin typeface="+mj-lt"/>
              </a:rPr>
              <a:t> is acting as? 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400" dirty="0" smtClean="0">
              <a:latin typeface="+mj-lt"/>
              <a:sym typeface="Wingdings" pitchFamily="2" charset="2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2000" dirty="0">
              <a:latin typeface="+mj-lt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143116"/>
            <a:ext cx="3866849" cy="323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85720" y="500042"/>
            <a:ext cx="857256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</a:rPr>
              <a:t>CO</a:t>
            </a:r>
            <a:r>
              <a:rPr lang="en-US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</a:rPr>
              <a:t>2</a:t>
            </a:r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</a:rPr>
              <a:t> effect on O</a:t>
            </a:r>
            <a:r>
              <a:rPr lang="en-US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</a:rPr>
              <a:t>2</a:t>
            </a:r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</a:rPr>
              <a:t> Dissociation</a:t>
            </a:r>
            <a:endParaRPr lang="en-US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16463" y="1412875"/>
            <a:ext cx="4141787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914400" lvl="1" indent="-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000" dirty="0">
                <a:latin typeface="+mj-lt"/>
              </a:rPr>
              <a:t/>
            </a:r>
            <a:br>
              <a:rPr lang="en-GB" sz="2000" dirty="0">
                <a:latin typeface="+mj-lt"/>
              </a:rPr>
            </a:br>
            <a:endParaRPr lang="en-GB" sz="2000" dirty="0"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57686" y="1714488"/>
            <a:ext cx="4502150" cy="57861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000" b="1" u="sng" dirty="0" smtClean="0">
                <a:latin typeface="+mj-lt"/>
              </a:rPr>
              <a:t>We know that oxygen dissociates from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000" b="1" u="sng" dirty="0" err="1" smtClean="0">
                <a:latin typeface="+mj-lt"/>
              </a:rPr>
              <a:t>oxyhaemoglobin</a:t>
            </a:r>
            <a:r>
              <a:rPr lang="en-GB" sz="2000" b="1" u="sng" dirty="0" smtClean="0">
                <a:latin typeface="+mj-lt"/>
              </a:rPr>
              <a:t> where the pO</a:t>
            </a:r>
            <a:r>
              <a:rPr lang="en-GB" sz="1400" b="1" u="sng" dirty="0" smtClean="0">
                <a:latin typeface="+mj-lt"/>
              </a:rPr>
              <a:t>2</a:t>
            </a:r>
            <a:r>
              <a:rPr lang="en-GB" sz="2000" b="1" u="sng" dirty="0" smtClean="0">
                <a:latin typeface="+mj-lt"/>
              </a:rPr>
              <a:t> is low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000" b="1" u="sng" dirty="0" smtClean="0">
                <a:latin typeface="+mj-lt"/>
              </a:rPr>
              <a:t>(i.e. in respiring tissue). </a:t>
            </a:r>
            <a:endParaRPr lang="en-GB" sz="2000" i="1" dirty="0" smtClean="0">
              <a:latin typeface="+mj-lt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2000" dirty="0" smtClean="0">
              <a:latin typeface="+mj-lt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2000" dirty="0" smtClean="0">
                <a:latin typeface="+mj-lt"/>
                <a:sym typeface="Wingdings" pitchFamily="2" charset="2"/>
              </a:rPr>
              <a:t>If H+ ions can bind with </a:t>
            </a:r>
            <a:r>
              <a:rPr lang="en-GB" sz="2000" dirty="0" err="1" smtClean="0">
                <a:latin typeface="+mj-lt"/>
                <a:sym typeface="Wingdings" pitchFamily="2" charset="2"/>
              </a:rPr>
              <a:t>Hb</a:t>
            </a:r>
            <a:r>
              <a:rPr lang="en-GB" sz="2000" dirty="0" smtClean="0">
                <a:latin typeface="+mj-lt"/>
                <a:sym typeface="Wingdings" pitchFamily="2" charset="2"/>
              </a:rPr>
              <a:t>, they must compete with oxygen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2000" dirty="0" smtClean="0">
              <a:latin typeface="+mj-lt"/>
              <a:sym typeface="Wingdings" pitchFamily="2" charset="2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2000" dirty="0" smtClean="0">
                <a:latin typeface="+mj-lt"/>
                <a:sym typeface="Wingdings" pitchFamily="2" charset="2"/>
              </a:rPr>
              <a:t>In respiring tissue:</a:t>
            </a:r>
          </a:p>
          <a:p>
            <a:pPr marL="914400" lvl="1" indent="-45720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GB" sz="2000" dirty="0" smtClean="0">
                <a:latin typeface="+mj-lt"/>
                <a:sym typeface="Wingdings" pitchFamily="2" charset="2"/>
              </a:rPr>
              <a:t>More CO</a:t>
            </a:r>
            <a:r>
              <a:rPr lang="en-GB" sz="1400" dirty="0" smtClean="0">
                <a:latin typeface="+mj-lt"/>
                <a:sym typeface="Wingdings" pitchFamily="2" charset="2"/>
              </a:rPr>
              <a:t>2</a:t>
            </a:r>
            <a:r>
              <a:rPr lang="en-GB" sz="2000" dirty="0" smtClean="0">
                <a:latin typeface="+mj-lt"/>
                <a:sym typeface="Wingdings" pitchFamily="2" charset="2"/>
              </a:rPr>
              <a:t> produced</a:t>
            </a:r>
          </a:p>
          <a:p>
            <a:pPr marL="914400" lvl="1" indent="-45720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GB" sz="2000" dirty="0" smtClean="0">
                <a:latin typeface="+mj-lt"/>
                <a:sym typeface="Wingdings" pitchFamily="2" charset="2"/>
              </a:rPr>
              <a:t>More Carbonic acid formed</a:t>
            </a:r>
          </a:p>
          <a:p>
            <a:pPr marL="914400" lvl="1" indent="-45720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GB" sz="2000" dirty="0" smtClean="0">
                <a:latin typeface="+mj-lt"/>
                <a:sym typeface="Wingdings" pitchFamily="2" charset="2"/>
              </a:rPr>
              <a:t>More H</a:t>
            </a:r>
            <a:r>
              <a:rPr lang="en-GB" sz="2000" baseline="30000" dirty="0" smtClean="0">
                <a:latin typeface="+mj-lt"/>
                <a:sym typeface="Wingdings" pitchFamily="2" charset="2"/>
              </a:rPr>
              <a:t>+</a:t>
            </a:r>
            <a:r>
              <a:rPr lang="en-GB" sz="2000" dirty="0" smtClean="0">
                <a:latin typeface="+mj-lt"/>
                <a:sym typeface="Wingdings" pitchFamily="2" charset="2"/>
              </a:rPr>
              <a:t> dissociated </a:t>
            </a:r>
          </a:p>
          <a:p>
            <a:pPr marL="914400" lvl="1" indent="-45720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GB" sz="2000" dirty="0" smtClean="0">
                <a:latin typeface="+mj-lt"/>
                <a:sym typeface="Wingdings" pitchFamily="2" charset="2"/>
              </a:rPr>
              <a:t>More competition for </a:t>
            </a:r>
            <a:r>
              <a:rPr lang="en-GB" sz="2000" dirty="0" err="1" smtClean="0">
                <a:latin typeface="+mj-lt"/>
                <a:sym typeface="Wingdings" pitchFamily="2" charset="2"/>
              </a:rPr>
              <a:t>Hb</a:t>
            </a:r>
            <a:endParaRPr lang="en-GB" sz="2000" dirty="0" smtClean="0">
              <a:latin typeface="+mj-lt"/>
              <a:sym typeface="Wingdings" pitchFamily="2" charset="2"/>
            </a:endParaRPr>
          </a:p>
          <a:p>
            <a:pPr marL="914400" lvl="1" indent="-45720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GB" sz="2000" dirty="0" smtClean="0">
                <a:latin typeface="+mj-lt"/>
                <a:sym typeface="Wingdings" pitchFamily="2" charset="2"/>
              </a:rPr>
              <a:t>More oxygen dissociation</a:t>
            </a:r>
          </a:p>
          <a:p>
            <a:pPr marL="914400" lvl="1" indent="-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2000" dirty="0" smtClean="0">
              <a:latin typeface="+mj-lt"/>
              <a:sym typeface="Wingdings" pitchFamily="2" charset="2"/>
            </a:endParaRPr>
          </a:p>
          <a:p>
            <a:pPr marL="914400" lvl="1" indent="-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2000" dirty="0" smtClean="0">
              <a:latin typeface="+mj-lt"/>
              <a:sym typeface="Wingdings" pitchFamily="2" charset="2"/>
            </a:endParaRPr>
          </a:p>
          <a:p>
            <a:pPr marL="914400" lvl="1" indent="-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2000" dirty="0" smtClean="0">
              <a:latin typeface="+mj-lt"/>
              <a:sym typeface="Wingdings" pitchFamily="2" charset="2"/>
            </a:endParaRPr>
          </a:p>
          <a:p>
            <a:pPr marL="914400" lvl="1" indent="-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2400" baseline="30000" dirty="0" smtClean="0">
              <a:latin typeface="+mj-lt"/>
              <a:sym typeface="Wingdings" pitchFamily="2" charset="2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sz="1400" dirty="0" smtClean="0">
              <a:latin typeface="+mj-lt"/>
              <a:sym typeface="Wingdings" pitchFamily="2" charset="2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2000" dirty="0">
              <a:latin typeface="+mj-lt"/>
            </a:endParaRP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857364"/>
            <a:ext cx="3907130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42910" y="500042"/>
            <a:ext cx="7776864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</a:rPr>
              <a:t>Recap Circulation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00063" y="1928813"/>
            <a:ext cx="8104187" cy="37242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200" dirty="0">
                <a:latin typeface="+mj-lt"/>
              </a:rPr>
              <a:t>Starter: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3200" dirty="0">
              <a:latin typeface="+mj-lt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000" b="1" dirty="0">
                <a:latin typeface="+mj-lt"/>
              </a:rPr>
              <a:t>Review KS3/4 knowledge of red blood cells: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2000" b="1" dirty="0">
              <a:latin typeface="+mj-lt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GB" sz="2000" dirty="0">
                <a:latin typeface="+mj-lt"/>
              </a:rPr>
              <a:t>Draw a red blood cell from the front and from the side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2000" dirty="0">
              <a:latin typeface="+mj-lt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000" dirty="0">
                <a:latin typeface="+mj-lt"/>
              </a:rPr>
              <a:t>2.	Suggest how the cell is adapted to its function. </a:t>
            </a:r>
            <a:br>
              <a:rPr lang="en-GB" sz="2000" dirty="0">
                <a:latin typeface="+mj-lt"/>
              </a:rPr>
            </a:br>
            <a:r>
              <a:rPr lang="en-GB" sz="2000" dirty="0">
                <a:latin typeface="+mj-lt"/>
              </a:rPr>
              <a:t>(think about its shape, size and its organelles)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3200" dirty="0">
              <a:latin typeface="+mj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20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85720" y="500042"/>
            <a:ext cx="857256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</a:rPr>
              <a:t>CO</a:t>
            </a:r>
            <a:r>
              <a:rPr lang="en-US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</a:rPr>
              <a:t>2</a:t>
            </a:r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</a:rPr>
              <a:t> effect on O</a:t>
            </a:r>
            <a:r>
              <a:rPr lang="en-US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</a:rPr>
              <a:t>2</a:t>
            </a:r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</a:rPr>
              <a:t> Dissociation</a:t>
            </a:r>
            <a:endParaRPr lang="en-US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16463" y="1412875"/>
            <a:ext cx="4141787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914400" lvl="1" indent="-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000" dirty="0">
                <a:latin typeface="+mj-lt"/>
              </a:rPr>
              <a:t/>
            </a:r>
            <a:br>
              <a:rPr lang="en-GB" sz="2000" dirty="0">
                <a:latin typeface="+mj-lt"/>
              </a:rPr>
            </a:br>
            <a:endParaRPr lang="en-GB" sz="2000" dirty="0"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57686" y="1785926"/>
            <a:ext cx="4502150" cy="56169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000" b="1" dirty="0" smtClean="0">
                <a:sym typeface="Wingdings" pitchFamily="2" charset="2"/>
              </a:rPr>
              <a:t>Conclusion: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2000" b="1" dirty="0" smtClean="0">
              <a:sym typeface="Wingdings" pitchFamily="2" charset="2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2000" dirty="0" smtClean="0">
                <a:sym typeface="Wingdings" pitchFamily="2" charset="2"/>
              </a:rPr>
              <a:t>In a CO</a:t>
            </a:r>
            <a:r>
              <a:rPr lang="en-GB" sz="2000" baseline="-25000" dirty="0" smtClean="0">
                <a:sym typeface="Wingdings" pitchFamily="2" charset="2"/>
              </a:rPr>
              <a:t>2</a:t>
            </a:r>
            <a:r>
              <a:rPr lang="en-GB" sz="2000" dirty="0" smtClean="0">
                <a:sym typeface="Wingdings" pitchFamily="2" charset="2"/>
              </a:rPr>
              <a:t>-rich environment (i.e. at respiring tissue), more oxygen dissociates from </a:t>
            </a:r>
            <a:r>
              <a:rPr lang="en-GB" sz="2000" dirty="0" err="1" smtClean="0">
                <a:sym typeface="Wingdings" pitchFamily="2" charset="2"/>
              </a:rPr>
              <a:t>oxyhaemoglobin</a:t>
            </a:r>
            <a:r>
              <a:rPr lang="en-GB" sz="2000" dirty="0" smtClean="0">
                <a:sym typeface="Wingdings" pitchFamily="2" charset="2"/>
              </a:rPr>
              <a:t/>
            </a:r>
            <a:br>
              <a:rPr lang="en-GB" sz="2000" dirty="0" smtClean="0">
                <a:sym typeface="Wingdings" pitchFamily="2" charset="2"/>
              </a:rPr>
            </a:br>
            <a:endParaRPr lang="en-GB" sz="2000" dirty="0" smtClean="0">
              <a:sym typeface="Wingdings" pitchFamily="2" charset="2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2000" dirty="0" smtClean="0">
                <a:sym typeface="Wingdings" pitchFamily="2" charset="2"/>
              </a:rPr>
              <a:t>Oxygen dissociation curve shifts to the right 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000" dirty="0" smtClean="0">
                <a:sym typeface="Wingdings" pitchFamily="2" charset="2"/>
              </a:rPr>
              <a:t>	</a:t>
            </a:r>
            <a:r>
              <a:rPr lang="en-GB" sz="1700" dirty="0" smtClean="0">
                <a:latin typeface="+mj-lt"/>
                <a:sym typeface="Wingdings" pitchFamily="2" charset="2"/>
              </a:rPr>
              <a:t>(requires higher pO</a:t>
            </a:r>
            <a:r>
              <a:rPr lang="en-GB" sz="1700" baseline="-25000" dirty="0" smtClean="0">
                <a:latin typeface="+mj-lt"/>
                <a:sym typeface="Wingdings" pitchFamily="2" charset="2"/>
              </a:rPr>
              <a:t>2</a:t>
            </a:r>
            <a:r>
              <a:rPr lang="en-GB" sz="1700" dirty="0" smtClean="0">
                <a:latin typeface="+mj-lt"/>
                <a:sym typeface="Wingdings" pitchFamily="2" charset="2"/>
              </a:rPr>
              <a:t> to saturate </a:t>
            </a:r>
            <a:r>
              <a:rPr lang="en-GB" sz="1700" dirty="0" err="1" smtClean="0">
                <a:latin typeface="+mj-lt"/>
                <a:sym typeface="Wingdings" pitchFamily="2" charset="2"/>
              </a:rPr>
              <a:t>Hb</a:t>
            </a:r>
            <a:r>
              <a:rPr lang="en-GB" sz="1700" dirty="0" smtClean="0">
                <a:latin typeface="+mj-lt"/>
                <a:sym typeface="Wingdings" pitchFamily="2" charset="2"/>
              </a:rPr>
              <a:t> due to H</a:t>
            </a:r>
            <a:r>
              <a:rPr lang="en-GB" sz="1700" baseline="30000" dirty="0" smtClean="0">
                <a:latin typeface="+mj-lt"/>
                <a:sym typeface="Wingdings" pitchFamily="2" charset="2"/>
              </a:rPr>
              <a:t>+</a:t>
            </a:r>
            <a:r>
              <a:rPr lang="en-GB" sz="1700" dirty="0" smtClean="0">
                <a:latin typeface="+mj-lt"/>
                <a:sym typeface="Wingdings" pitchFamily="2" charset="2"/>
              </a:rPr>
              <a:t> competition)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600" dirty="0" smtClean="0">
              <a:sym typeface="Wingdings" pitchFamily="2" charset="2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2000" dirty="0" smtClean="0">
                <a:latin typeface="+mj-lt"/>
                <a:sym typeface="Wingdings" pitchFamily="2" charset="2"/>
              </a:rPr>
              <a:t>This is known as the </a:t>
            </a:r>
            <a:r>
              <a:rPr lang="en-GB" sz="2000" u="sng" dirty="0" smtClean="0">
                <a:latin typeface="+mj-lt"/>
                <a:sym typeface="Wingdings" pitchFamily="2" charset="2"/>
              </a:rPr>
              <a:t>Bohr effect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2000" dirty="0" smtClean="0">
              <a:latin typeface="+mj-lt"/>
              <a:sym typeface="Wingdings" pitchFamily="2" charset="2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600" dirty="0" smtClean="0">
              <a:sym typeface="Wingdings" pitchFamily="2" charset="2"/>
            </a:endParaRPr>
          </a:p>
          <a:p>
            <a:pPr marL="914400" lvl="1" indent="-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2000" dirty="0" smtClean="0">
              <a:latin typeface="+mj-lt"/>
              <a:sym typeface="Wingdings" pitchFamily="2" charset="2"/>
            </a:endParaRPr>
          </a:p>
          <a:p>
            <a:pPr marL="914400" lvl="1" indent="-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2000" dirty="0" smtClean="0">
              <a:latin typeface="+mj-lt"/>
              <a:sym typeface="Wingdings" pitchFamily="2" charset="2"/>
            </a:endParaRPr>
          </a:p>
          <a:p>
            <a:pPr marL="914400" lvl="1" indent="-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2400" baseline="30000" dirty="0" smtClean="0">
              <a:latin typeface="+mj-lt"/>
              <a:sym typeface="Wingdings" pitchFamily="2" charset="2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sz="1400" dirty="0" smtClean="0">
              <a:latin typeface="+mj-lt"/>
              <a:sym typeface="Wingdings" pitchFamily="2" charset="2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2000" dirty="0">
              <a:latin typeface="+mj-lt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071678"/>
            <a:ext cx="4161032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85786" y="642918"/>
            <a:ext cx="7776864" cy="14465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</a:rPr>
              <a:t>HAEMOGLOBIN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55650" y="2060575"/>
            <a:ext cx="7920038" cy="3197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/>
            <a:r>
              <a:rPr lang="en-GB" sz="2400" b="1">
                <a:latin typeface="Calibri" pitchFamily="34" charset="0"/>
              </a:rPr>
              <a:t>Lesson Objectives: </a:t>
            </a:r>
          </a:p>
          <a:p>
            <a:pPr marL="342900" indent="-342900">
              <a:buFontTx/>
              <a:buAutoNum type="arabicPeriod"/>
            </a:pPr>
            <a:endParaRPr lang="en-GB" sz="2400">
              <a:latin typeface="Calibri" pitchFamily="34" charset="0"/>
            </a:endParaRPr>
          </a:p>
          <a:p>
            <a:pPr marL="342900" indent="-342900">
              <a:buFontTx/>
              <a:buAutoNum type="arabicPeriod"/>
            </a:pPr>
            <a:r>
              <a:rPr lang="en-GB" sz="2400">
                <a:latin typeface="Calibri" pitchFamily="34" charset="0"/>
              </a:rPr>
              <a:t>Describe the role of haemoglobin in carrying oxygen and carbon dioxide</a:t>
            </a:r>
          </a:p>
          <a:p>
            <a:pPr marL="342900" indent="-342900"/>
            <a:r>
              <a:rPr lang="en-GB" sz="2400">
                <a:latin typeface="Calibri" pitchFamily="34" charset="0"/>
              </a:rPr>
              <a:t> </a:t>
            </a:r>
          </a:p>
          <a:p>
            <a:pPr marL="342900" indent="-342900"/>
            <a:r>
              <a:rPr lang="en-GB" sz="2400">
                <a:latin typeface="Calibri" pitchFamily="34" charset="0"/>
              </a:rPr>
              <a:t>2.	Explain the significance of the different affinities of foetal haemoglobin and adult haemoglobin for oxygen. </a:t>
            </a:r>
          </a:p>
          <a:p>
            <a:pPr marL="342900" indent="-342900">
              <a:buFontTx/>
              <a:buAutoNum type="arabicPeriod"/>
            </a:pPr>
            <a:endParaRPr lang="en-GB">
              <a:latin typeface="Calibri" pitchFamily="34" charset="0"/>
            </a:endParaRPr>
          </a:p>
          <a:p>
            <a:pPr marL="342900" indent="-342900">
              <a:buFontTx/>
              <a:buAutoNum type="arabicPeriod"/>
            </a:pPr>
            <a:endParaRPr lang="en-GB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42910" y="500042"/>
            <a:ext cx="7776864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</a:rPr>
              <a:t>Erythrocytes (RBCs)</a:t>
            </a: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5" y="1857375"/>
            <a:ext cx="2500313" cy="405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786188" y="1714500"/>
            <a:ext cx="4929187" cy="47085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000" b="1" dirty="0">
                <a:latin typeface="+mj-lt"/>
              </a:rPr>
              <a:t>Adaptations:</a:t>
            </a:r>
            <a:r>
              <a:rPr lang="en-GB" sz="2000" dirty="0">
                <a:latin typeface="+mj-lt"/>
              </a:rPr>
              <a:t/>
            </a:r>
            <a:br>
              <a:rPr lang="en-GB" sz="2000" dirty="0">
                <a:latin typeface="+mj-lt"/>
              </a:rPr>
            </a:br>
            <a:endParaRPr lang="en-GB" sz="2000" dirty="0">
              <a:latin typeface="+mj-lt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2000" dirty="0">
                <a:latin typeface="+mj-lt"/>
              </a:rPr>
              <a:t>Biconcave shape maximises surface area for gas exchange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2000" dirty="0">
              <a:latin typeface="+mj-lt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2000" dirty="0">
                <a:latin typeface="+mj-lt"/>
              </a:rPr>
              <a:t>Small and  flexible to pass through narrow capillaries</a:t>
            </a:r>
            <a:br>
              <a:rPr lang="en-GB" sz="2000" dirty="0">
                <a:latin typeface="+mj-lt"/>
              </a:rPr>
            </a:br>
            <a:endParaRPr lang="en-GB" sz="2000" dirty="0">
              <a:latin typeface="+mj-lt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2000" dirty="0">
                <a:latin typeface="+mj-lt"/>
              </a:rPr>
              <a:t>No nucleus – more room to carry respiratory gases </a:t>
            </a:r>
            <a:br>
              <a:rPr lang="en-GB" sz="2000" dirty="0">
                <a:latin typeface="+mj-lt"/>
              </a:rPr>
            </a:br>
            <a:endParaRPr lang="en-GB" sz="2000" dirty="0">
              <a:latin typeface="+mj-lt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2000" dirty="0">
                <a:latin typeface="+mj-lt"/>
              </a:rPr>
              <a:t>Packed with haemoglobin (</a:t>
            </a:r>
            <a:r>
              <a:rPr lang="en-GB" sz="2000" dirty="0" err="1">
                <a:latin typeface="+mj-lt"/>
              </a:rPr>
              <a:t>Hb</a:t>
            </a:r>
            <a:r>
              <a:rPr lang="en-GB" sz="2000" dirty="0">
                <a:latin typeface="+mj-lt"/>
              </a:rPr>
              <a:t>)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2000" dirty="0">
              <a:latin typeface="+mj-lt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000" dirty="0">
                <a:latin typeface="+mj-lt"/>
              </a:rPr>
              <a:t>	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20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42910" y="500042"/>
            <a:ext cx="7776864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</a:rPr>
              <a:t>Haemoglobin</a:t>
            </a:r>
            <a:endParaRPr lang="en-US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j-lt"/>
            </a:endParaRPr>
          </a:p>
        </p:txBody>
      </p:sp>
      <p:pic>
        <p:nvPicPr>
          <p:cNvPr id="1843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5" y="1714500"/>
            <a:ext cx="4257675" cy="386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4429125" y="1571625"/>
            <a:ext cx="4286250" cy="62484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2000" dirty="0">
                <a:latin typeface="+mj-lt"/>
              </a:rPr>
              <a:t>Haemoglobin is made up of:</a:t>
            </a:r>
            <a:br>
              <a:rPr lang="en-GB" sz="2000" dirty="0">
                <a:latin typeface="+mj-lt"/>
              </a:rPr>
            </a:br>
            <a:r>
              <a:rPr lang="en-GB" sz="2000" dirty="0">
                <a:latin typeface="+mj-lt"/>
              </a:rPr>
              <a:t>1.	4 globular proteins (amino 	groups)</a:t>
            </a:r>
            <a:br>
              <a:rPr lang="en-GB" sz="2000" dirty="0">
                <a:latin typeface="+mj-lt"/>
              </a:rPr>
            </a:br>
            <a:r>
              <a:rPr lang="en-GB" sz="2000" dirty="0">
                <a:latin typeface="+mj-lt"/>
              </a:rPr>
              <a:t>2.	1 iron ion (prosthetic group)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2000" dirty="0">
              <a:latin typeface="+mj-lt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2000" dirty="0">
                <a:latin typeface="+mj-lt"/>
              </a:rPr>
              <a:t>Haemoglobin is the molecule that allows erythrocytes to carry respiratory gases (especially oxygen)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2000" dirty="0">
              <a:latin typeface="+mj-lt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2000" dirty="0">
                <a:latin typeface="+mj-lt"/>
              </a:rPr>
              <a:t>It has an </a:t>
            </a:r>
            <a:r>
              <a:rPr lang="en-GB" sz="2000" u="sng" dirty="0">
                <a:latin typeface="+mj-lt"/>
              </a:rPr>
              <a:t>affinity</a:t>
            </a:r>
            <a:r>
              <a:rPr lang="en-GB" sz="2000" dirty="0">
                <a:latin typeface="+mj-lt"/>
              </a:rPr>
              <a:t> for oxygen (can carry 4 O</a:t>
            </a:r>
            <a:r>
              <a:rPr lang="en-GB" sz="1200" dirty="0">
                <a:latin typeface="+mj-lt"/>
              </a:rPr>
              <a:t>2</a:t>
            </a:r>
            <a:r>
              <a:rPr lang="en-GB" sz="2000" dirty="0">
                <a:latin typeface="+mj-lt"/>
              </a:rPr>
              <a:t> molecules)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2000" dirty="0">
              <a:latin typeface="+mj-lt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2000" dirty="0">
                <a:latin typeface="+mj-lt"/>
              </a:rPr>
              <a:t>When haemoglobin becomes </a:t>
            </a:r>
            <a:r>
              <a:rPr lang="en-GB" sz="2000" i="1" dirty="0">
                <a:latin typeface="+mj-lt"/>
              </a:rPr>
              <a:t>oxygenated</a:t>
            </a:r>
            <a:r>
              <a:rPr lang="en-GB" sz="2000" dirty="0">
                <a:latin typeface="+mj-lt"/>
              </a:rPr>
              <a:t>, it is known as </a:t>
            </a:r>
            <a:r>
              <a:rPr lang="en-GB" sz="2000" u="sng" dirty="0">
                <a:latin typeface="+mj-lt"/>
              </a:rPr>
              <a:t>oxyhaemoglobin</a:t>
            </a:r>
            <a:r>
              <a:rPr lang="en-GB" sz="2000" dirty="0">
                <a:latin typeface="+mj-lt"/>
              </a:rPr>
              <a:t> </a:t>
            </a:r>
            <a:br>
              <a:rPr lang="en-GB" sz="2000" dirty="0">
                <a:latin typeface="+mj-lt"/>
              </a:rPr>
            </a:br>
            <a:endParaRPr lang="en-GB" sz="2000" dirty="0">
              <a:latin typeface="+mj-lt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2000" dirty="0">
              <a:latin typeface="+mj-lt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000" dirty="0">
                <a:latin typeface="+mj-lt"/>
              </a:rPr>
              <a:t>	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20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00125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18"/>
          <p:cNvSpPr txBox="1"/>
          <p:nvPr/>
        </p:nvSpPr>
        <p:spPr>
          <a:xfrm>
            <a:off x="3857625" y="857250"/>
            <a:ext cx="5286375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2000" dirty="0">
                <a:latin typeface="+mj-lt"/>
              </a:rPr>
              <a:t>In the lungs, oxygen diffuses into blood plasma. It then passes down a concentration gradient and into erythrocytes. 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786438" y="2143125"/>
            <a:ext cx="3357562" cy="25542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2000" dirty="0">
                <a:latin typeface="+mj-lt"/>
              </a:rPr>
              <a:t>Oxygen binds to Haemoglobin to maintain this concentration gradient 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2000" dirty="0">
              <a:latin typeface="+mj-lt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2000" dirty="0">
                <a:latin typeface="+mj-lt"/>
              </a:rPr>
              <a:t>Oxygen binds to the ‘</a:t>
            </a:r>
            <a:r>
              <a:rPr lang="en-GB" sz="2000" dirty="0" err="1">
                <a:latin typeface="+mj-lt"/>
              </a:rPr>
              <a:t>haem</a:t>
            </a:r>
            <a:r>
              <a:rPr lang="en-GB" sz="2000" dirty="0">
                <a:latin typeface="+mj-lt"/>
              </a:rPr>
              <a:t>’ Fe2+ group  of haemoglobin.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5786438" y="2143125"/>
            <a:ext cx="3357562" cy="25542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2000" dirty="0">
                <a:latin typeface="+mj-lt"/>
              </a:rPr>
              <a:t>Oxygen binds to Haemoglobin to maintain this concentration gradient 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2000" dirty="0">
              <a:latin typeface="+mj-lt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2000" dirty="0">
                <a:latin typeface="+mj-lt"/>
              </a:rPr>
              <a:t>Oxygen binds to the 4 globular groups  of haemoglobin. </a:t>
            </a: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3825" y="1000125"/>
            <a:ext cx="9020175" cy="681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857625" y="857250"/>
            <a:ext cx="5286375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2000" dirty="0">
                <a:latin typeface="+mj-lt"/>
              </a:rPr>
              <a:t>In respiring tissue, oxygen dissociates (releases) from oxyhaemoglobin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429250" y="1857375"/>
            <a:ext cx="3714750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2000" dirty="0">
                <a:latin typeface="+mj-lt"/>
              </a:rPr>
              <a:t>Oxygen can then diffuse out of the erythrocytes and to the respiring cells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42910" y="500042"/>
            <a:ext cx="7776864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</a:rPr>
              <a:t>Oxygen Transport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00563" y="1500188"/>
            <a:ext cx="4357687" cy="47085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2000" dirty="0">
                <a:latin typeface="+mj-lt"/>
              </a:rPr>
              <a:t>The amount of oxygen in the tissue is referred to as its partial pressure for oxygen (pO</a:t>
            </a:r>
            <a:r>
              <a:rPr lang="en-GB" sz="1200" dirty="0">
                <a:latin typeface="+mj-lt"/>
              </a:rPr>
              <a:t>2</a:t>
            </a:r>
            <a:r>
              <a:rPr lang="en-GB" sz="2000" dirty="0">
                <a:latin typeface="+mj-lt"/>
              </a:rPr>
              <a:t>) or its oxygen tension. It is measured in </a:t>
            </a:r>
            <a:r>
              <a:rPr lang="en-GB" sz="2000" dirty="0" err="1">
                <a:latin typeface="+mj-lt"/>
              </a:rPr>
              <a:t>kPa</a:t>
            </a:r>
            <a:r>
              <a:rPr lang="en-GB" sz="2000" dirty="0">
                <a:latin typeface="+mj-lt"/>
              </a:rPr>
              <a:t>. </a:t>
            </a:r>
            <a:br>
              <a:rPr lang="en-GB" sz="2000" dirty="0">
                <a:latin typeface="+mj-lt"/>
              </a:rPr>
            </a:br>
            <a:endParaRPr lang="en-GB" sz="2000" dirty="0">
              <a:latin typeface="+mj-lt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2000" dirty="0">
                <a:latin typeface="+mj-lt"/>
              </a:rPr>
              <a:t>Ventilation allows lung tissue to have a high pO</a:t>
            </a:r>
            <a:r>
              <a:rPr lang="en-GB" sz="1200" dirty="0">
                <a:latin typeface="+mj-lt"/>
              </a:rPr>
              <a:t>2</a:t>
            </a:r>
            <a:r>
              <a:rPr lang="en-GB" sz="2000" dirty="0">
                <a:latin typeface="+mj-lt"/>
              </a:rPr>
              <a:t>  </a:t>
            </a:r>
            <a:br>
              <a:rPr lang="en-GB" sz="2000" dirty="0">
                <a:latin typeface="+mj-lt"/>
              </a:rPr>
            </a:br>
            <a:endParaRPr lang="en-GB" sz="2000" dirty="0">
              <a:latin typeface="+mj-lt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2000" dirty="0">
                <a:latin typeface="+mj-lt"/>
              </a:rPr>
              <a:t>Where the pO</a:t>
            </a:r>
            <a:r>
              <a:rPr lang="en-GB" sz="1400" dirty="0">
                <a:latin typeface="+mj-lt"/>
              </a:rPr>
              <a:t>2 </a:t>
            </a:r>
            <a:r>
              <a:rPr lang="en-GB" sz="2000" dirty="0">
                <a:latin typeface="+mj-lt"/>
              </a:rPr>
              <a:t>is</a:t>
            </a:r>
            <a:r>
              <a:rPr lang="en-GB" sz="1400" dirty="0">
                <a:latin typeface="+mj-lt"/>
              </a:rPr>
              <a:t> </a:t>
            </a:r>
            <a:r>
              <a:rPr lang="en-GB" sz="2000" dirty="0">
                <a:latin typeface="+mj-lt"/>
              </a:rPr>
              <a:t>high, more oxygen is able to associate with haemoglobin molecules to be transported</a:t>
            </a:r>
            <a:br>
              <a:rPr lang="en-GB" sz="2000" dirty="0">
                <a:latin typeface="+mj-lt"/>
              </a:rPr>
            </a:br>
            <a:endParaRPr lang="en-GB" sz="2000" dirty="0">
              <a:latin typeface="+mj-lt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2000" dirty="0">
                <a:latin typeface="+mj-lt"/>
              </a:rPr>
              <a:t>The percentage of haemoglobin saturation is highest here</a:t>
            </a:r>
          </a:p>
        </p:txBody>
      </p:sp>
      <p:pic>
        <p:nvPicPr>
          <p:cNvPr id="2150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813" y="1714500"/>
            <a:ext cx="3500437" cy="426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42910" y="500042"/>
            <a:ext cx="7776864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</a:rPr>
              <a:t>Oxygen Transport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00563" y="2714625"/>
            <a:ext cx="4357687" cy="19383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2000" dirty="0">
                <a:latin typeface="+mj-lt"/>
              </a:rPr>
              <a:t>In respiring tissue, the pO</a:t>
            </a:r>
            <a:r>
              <a:rPr lang="en-GB" sz="1400" dirty="0">
                <a:latin typeface="+mj-lt"/>
              </a:rPr>
              <a:t>2 </a:t>
            </a:r>
            <a:r>
              <a:rPr lang="en-GB" sz="2000" dirty="0">
                <a:latin typeface="+mj-lt"/>
              </a:rPr>
              <a:t>is low</a:t>
            </a:r>
            <a:br>
              <a:rPr lang="en-GB" sz="2000" dirty="0">
                <a:latin typeface="+mj-lt"/>
              </a:rPr>
            </a:br>
            <a:endParaRPr lang="en-GB" sz="2000" dirty="0">
              <a:latin typeface="+mj-lt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2000" dirty="0">
                <a:latin typeface="+mj-lt"/>
              </a:rPr>
              <a:t>At low pO</a:t>
            </a:r>
            <a:r>
              <a:rPr lang="en-GB" sz="1400" dirty="0">
                <a:latin typeface="+mj-lt"/>
              </a:rPr>
              <a:t>2</a:t>
            </a:r>
            <a:r>
              <a:rPr lang="en-GB" sz="2000" dirty="0">
                <a:latin typeface="+mj-lt"/>
              </a:rPr>
              <a:t>, oxygen dissociates from oxyhaemoglobin and can diffuse to the respiring cells. </a:t>
            </a:r>
            <a:br>
              <a:rPr lang="en-GB" sz="2000" dirty="0">
                <a:latin typeface="+mj-lt"/>
              </a:rPr>
            </a:br>
            <a:endParaRPr lang="en-GB" sz="2000" dirty="0">
              <a:latin typeface="+mj-lt"/>
            </a:endParaRPr>
          </a:p>
        </p:txBody>
      </p:sp>
      <p:pic>
        <p:nvPicPr>
          <p:cNvPr id="2253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" y="1500188"/>
            <a:ext cx="3786187" cy="474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00034" y="500042"/>
            <a:ext cx="8072494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</a:rPr>
              <a:t>Oxygen Dissociation Graph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14375" y="1428750"/>
            <a:ext cx="7786688" cy="16319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2000" dirty="0">
                <a:latin typeface="+mj-lt"/>
              </a:rPr>
              <a:t>As pO</a:t>
            </a:r>
            <a:r>
              <a:rPr lang="en-GB" sz="1400" dirty="0">
                <a:latin typeface="+mj-lt"/>
              </a:rPr>
              <a:t>2</a:t>
            </a:r>
            <a:r>
              <a:rPr lang="en-GB" sz="2000" dirty="0">
                <a:latin typeface="+mj-lt"/>
              </a:rPr>
              <a:t> increases, the saturation of haemoglobin increases.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2000" dirty="0">
                <a:latin typeface="+mj-lt"/>
              </a:rPr>
              <a:t>Predict what an oxygen dissociation graph would therefore look like.  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2000" dirty="0">
              <a:latin typeface="+mj-lt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000" dirty="0">
                <a:latin typeface="+mj-lt"/>
              </a:rPr>
              <a:t> </a:t>
            </a:r>
            <a:br>
              <a:rPr lang="en-GB" sz="2000" dirty="0">
                <a:latin typeface="+mj-lt"/>
              </a:rPr>
            </a:br>
            <a:endParaRPr lang="en-GB" sz="2000" dirty="0">
              <a:latin typeface="+mj-lt"/>
            </a:endParaRPr>
          </a:p>
        </p:txBody>
      </p:sp>
      <p:pic>
        <p:nvPicPr>
          <p:cNvPr id="2355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75" y="2347913"/>
            <a:ext cx="6500813" cy="451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1349</TotalTime>
  <Words>560</Words>
  <Application>Microsoft Office PowerPoint</Application>
  <PresentationFormat>On-screen Show (4:3)</PresentationFormat>
  <Paragraphs>161</Paragraphs>
  <Slides>21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Flow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Richard</dc:creator>
  <cp:lastModifiedBy>Biology</cp:lastModifiedBy>
  <cp:revision>146</cp:revision>
  <dcterms:created xsi:type="dcterms:W3CDTF">2011-10-12T19:56:57Z</dcterms:created>
  <dcterms:modified xsi:type="dcterms:W3CDTF">2015-02-06T17:39:26Z</dcterms:modified>
</cp:coreProperties>
</file>